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4" r:id="rId3"/>
    <p:sldId id="260" r:id="rId4"/>
    <p:sldId id="257" r:id="rId5"/>
    <p:sldId id="262" r:id="rId6"/>
    <p:sldId id="263" r:id="rId7"/>
    <p:sldId id="265" r:id="rId8"/>
    <p:sldId id="258" r:id="rId9"/>
    <p:sldId id="25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6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0234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86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5340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5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51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1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9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3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7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1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6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6631-71E7-483B-93F4-9076D80101E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D7BC54-2084-480B-A351-919C6E6C6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088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B9516-9591-40D9-B2E5-0993E0AA3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The Dark Knight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6BF95E-4919-4B8E-A652-0330A2B110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4206242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631C-3F43-4080-93AC-98BE75EB3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 Sources 3 and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36E6-25A4-4CBB-B53D-48DD3683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8314" y="2118102"/>
            <a:ext cx="9980908" cy="3777622"/>
          </a:xfrm>
        </p:spPr>
        <p:txBody>
          <a:bodyPr>
            <a:normAutofit/>
          </a:bodyPr>
          <a:lstStyle/>
          <a:p>
            <a:r>
              <a:rPr lang="en-US" sz="3200" b="1" dirty="0"/>
              <a:t>What additional elements of film noir do you see addressed in the clips and/or sources?</a:t>
            </a:r>
          </a:p>
          <a:p>
            <a:r>
              <a:rPr lang="en-US" sz="3200" b="1" dirty="0"/>
              <a:t>What “modern anxiety” does Nolan seem to be capturing in </a:t>
            </a:r>
            <a:r>
              <a:rPr lang="en-US" sz="3200" b="1" i="1" dirty="0"/>
              <a:t>The Dark Knight Rises</a:t>
            </a:r>
            <a:r>
              <a:rPr lang="en-US" sz="3200" b="1" dirty="0"/>
              <a:t>?</a:t>
            </a:r>
          </a:p>
          <a:p>
            <a:r>
              <a:rPr lang="en-US" sz="3200" b="1" dirty="0"/>
              <a:t>If the trilogy were extended to a tetralogy, what modern anxiety do you think Nolan could work to capture?</a:t>
            </a:r>
          </a:p>
        </p:txBody>
      </p:sp>
    </p:spTree>
    <p:extLst>
      <p:ext uri="{BB962C8B-B14F-4D97-AF65-F5344CB8AC3E}">
        <p14:creationId xmlns:p14="http://schemas.microsoft.com/office/powerpoint/2010/main" val="128281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21CB0D-B834-4709-8AA6-50D678C8839A}"/>
              </a:ext>
            </a:extLst>
          </p:cNvPr>
          <p:cNvSpPr txBox="1"/>
          <p:nvPr/>
        </p:nvSpPr>
        <p:spPr>
          <a:xfrm>
            <a:off x="2001520" y="508000"/>
            <a:ext cx="9662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LOG SET UP/SCREENING NOTES</a:t>
            </a:r>
          </a:p>
          <a:p>
            <a:endParaRPr lang="en-US" sz="3200" dirty="0"/>
          </a:p>
          <a:p>
            <a:endParaRPr lang="en-US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9C74CAC-7EC0-416F-9AA5-0869D7149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32519"/>
              </p:ext>
            </p:extLst>
          </p:nvPr>
        </p:nvGraphicFramePr>
        <p:xfrm>
          <a:off x="2001520" y="1620460"/>
          <a:ext cx="942848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240">
                  <a:extLst>
                    <a:ext uri="{9D8B030D-6E8A-4147-A177-3AD203B41FA5}">
                      <a16:colId xmlns:a16="http://schemas.microsoft.com/office/drawing/2014/main" val="847748748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412254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Elements of film noir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Examples from film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12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95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55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4815-5A43-4DD2-9D9E-273D2752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97202"/>
            <a:ext cx="8911687" cy="1280890"/>
          </a:xfrm>
        </p:spPr>
        <p:txBody>
          <a:bodyPr/>
          <a:lstStyle/>
          <a:p>
            <a:r>
              <a:rPr lang="en-US" b="1" dirty="0"/>
              <a:t>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2BD8B-B65C-4BC8-94D2-664B3343E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232" y="1106906"/>
            <a:ext cx="11341768" cy="5453892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You seemed enthusiastic about wanting to watch this film.  Why?  Did it live up to your expectations?  How/how not?</a:t>
            </a:r>
          </a:p>
          <a:p>
            <a:r>
              <a:rPr lang="en-US" sz="3200" b="1" dirty="0"/>
              <a:t>In the movie, people refer to the caped crusader as “The Batman.”  What is the difference in referring to him as merely “Batman” vs. “The Batman”?</a:t>
            </a:r>
          </a:p>
          <a:p>
            <a:r>
              <a:rPr lang="en-US" sz="3200" b="1" dirty="0"/>
              <a:t>One article suggests that Batman is the SIDEKICK to the Joker. Harvey says, “You either die a hero or live long enough to see yourself become the villain.” </a:t>
            </a:r>
          </a:p>
          <a:p>
            <a:r>
              <a:rPr lang="en-US" sz="3200" b="1" dirty="0"/>
              <a:t>Joker says, “Nobody panics when things go ‘according to plan.’ Even if the plan is horrifying!”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5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5130-BE07-4F20-85B3-F6409FA7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b="1" dirty="0"/>
              <a:t>Log Response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FCFF-0622-449F-8676-828678F55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Is this neo-noir?  Develop a substantial answer to look both at what does seem to categorize the movie as a modern form of film noir as well as what is missing that would then prevent one from calling it neo-noir.</a:t>
            </a:r>
          </a:p>
        </p:txBody>
      </p:sp>
    </p:spTree>
    <p:extLst>
      <p:ext uri="{BB962C8B-B14F-4D97-AF65-F5344CB8AC3E}">
        <p14:creationId xmlns:p14="http://schemas.microsoft.com/office/powerpoint/2010/main" val="395749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2D9C-1216-4C83-A86B-D1446E76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 a video option to view.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DFEB5-6387-4DAB-9899-666D44F71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See teacher page for files.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700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CA6D7-2B85-48F3-8A5B-062A5CAD2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245" y="46975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Log Response-Select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066FA-7BA4-420A-9DE0-905F3E9D7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482" y="854891"/>
            <a:ext cx="10817817" cy="3777622"/>
          </a:xfrm>
        </p:spPr>
        <p:txBody>
          <a:bodyPr/>
          <a:lstStyle/>
          <a:p>
            <a:r>
              <a:rPr lang="en-US" sz="2800" b="1" dirty="0"/>
              <a:t>Did Heath Ledger deserve the posthumous Oscar?  Why/Why not?  Reference the film and the extra video you selected to watch.  Note—here’s whom he beat:</a:t>
            </a:r>
          </a:p>
          <a:p>
            <a:endParaRPr lang="en-US" dirty="0"/>
          </a:p>
        </p:txBody>
      </p:sp>
      <p:pic>
        <p:nvPicPr>
          <p:cNvPr id="5" name="Picture 4" descr="2008 Academy Awards Nominations and Winners by Category - Mozilla Firefox">
            <a:extLst>
              <a:ext uri="{FF2B5EF4-FFF2-40B4-BE49-F238E27FC236}">
                <a16:creationId xmlns:a16="http://schemas.microsoft.com/office/drawing/2014/main" id="{D0C4D700-86CE-4CC3-8D07-E2F47E742E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0" t="61410" r="51185" b="19774"/>
          <a:stretch/>
        </p:blipFill>
        <p:spPr>
          <a:xfrm>
            <a:off x="3032090" y="2277461"/>
            <a:ext cx="6127822" cy="23303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0D22C2A-2CB1-421E-9C03-54136DC8603D}"/>
              </a:ext>
            </a:extLst>
          </p:cNvPr>
          <p:cNvSpPr/>
          <p:nvPr/>
        </p:nvSpPr>
        <p:spPr>
          <a:xfrm>
            <a:off x="3032089" y="2284293"/>
            <a:ext cx="6127821" cy="39794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FF2622-1056-4F61-B029-1D683D9D8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899" y="2226174"/>
            <a:ext cx="895803" cy="25022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4A643E-7FAE-47A7-AC07-8740D05C7FDC}"/>
              </a:ext>
            </a:extLst>
          </p:cNvPr>
          <p:cNvSpPr txBox="1"/>
          <p:nvPr/>
        </p:nvSpPr>
        <p:spPr>
          <a:xfrm>
            <a:off x="2042160" y="4824321"/>
            <a:ext cx="10149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 you’ve seen</a:t>
            </a:r>
            <a:r>
              <a:rPr lang="en-US" sz="2800" b="1" i="1" dirty="0"/>
              <a:t> Joker</a:t>
            </a:r>
            <a:r>
              <a:rPr lang="en-US" sz="2800" b="1" dirty="0"/>
              <a:t>, compare/contrast Joaquin Phoenix’s Joker to Heath Ledger’s.  Note that Phoenix has already won the Golden Globe, and he is nominated for an Oscar.  Who played the part better?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08BE0-76A0-4588-AA34-B058712A02CA}"/>
              </a:ext>
            </a:extLst>
          </p:cNvPr>
          <p:cNvSpPr/>
          <p:nvPr/>
        </p:nvSpPr>
        <p:spPr>
          <a:xfrm>
            <a:off x="1000672" y="1087735"/>
            <a:ext cx="904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D1AD5-627D-48D2-98A0-84D6694D5A94}"/>
              </a:ext>
            </a:extLst>
          </p:cNvPr>
          <p:cNvSpPr/>
          <p:nvPr/>
        </p:nvSpPr>
        <p:spPr>
          <a:xfrm>
            <a:off x="1193049" y="4799984"/>
            <a:ext cx="7938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311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C5700F-7321-4B30-B1DC-BC4F2165B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F50300C-C744-4948-BE34-534215C74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Content Placeholder 4" descr="A picture containing timepiece, object, purple&#10;&#10;Description automatically generated">
            <a:extLst>
              <a:ext uri="{FF2B5EF4-FFF2-40B4-BE49-F238E27FC236}">
                <a16:creationId xmlns:a16="http://schemas.microsoft.com/office/drawing/2014/main" id="{34A9DAF2-81CC-4ADF-A4F0-EA25DAA776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3" r="16678"/>
          <a:stretch/>
        </p:blipFill>
        <p:spPr>
          <a:xfrm>
            <a:off x="20" y="1731"/>
            <a:ext cx="465583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EF50F21-ED59-4E25-B7BC-73AD45B39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54305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4BBD743-AED0-444D-9902-8DB24436E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AD54B70A-5178-48BC-B033-10C4CA75E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0FBEA6E-CA5E-44BD-B307-ABC9ECECFB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D99675B1-DB47-4C3A-AB88-AAFF5D482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E31454EC-7A3E-4AC8-AABC-52AA6AA7E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3109BB6F-A346-49B5-82E9-F2650BBF1B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F81FA27F-C104-4E7D-BE92-7A2811CDD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677B330-FB3E-4C6C-919C-12B90BE61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BE1B8BD-E8A5-4794-81A6-F0AC9F3C94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8C329D0-2CD6-440D-8585-7BE8A81357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DD7E021D-22D7-42E8-9DDE-FF9AB9482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7E3DAB05-2B17-4064-B002-E9BCAFE08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72F9DC4-C2C4-43CF-9C2C-2EE1826F7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1520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E0064C5-2224-49BF-884A-D0118AEABB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0D33309E-8132-42DA-B37B-4CAF0F6D1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739DA087-BAEC-4E31-946D-3BA859C62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395F1535-595E-4F4C-BEC0-F2EA90625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FFFD4D55-2142-47EB-B7EB-5C049C731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22CAF07E-CB2F-438A-AD2E-86E3A409B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148C41FD-1EDA-45D8-AAA4-E79A76198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3D1F13F1-22C7-4224-85FE-622B9F3C9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0AD99730-19F0-4DB7-8108-25AF31361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143A6D61-3504-4654-982B-80B7F0B5B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990038CA-7285-43A9-A8FE-30824AC14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0346AEBE-37DC-4BAB-B50D-E0D763843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13E04C-E3F5-4EA0-A6EE-7C43F81D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en-US" dirty="0"/>
              <a:t>Extra exploration, if there’s time…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CA72FCB-DBCC-435A-838B-682978F47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98EAA7-0AC8-4400-B56E-B178C7D3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91" y="2133600"/>
            <a:ext cx="5066419" cy="3777622"/>
          </a:xfrm>
        </p:spPr>
        <p:txBody>
          <a:bodyPr>
            <a:normAutofit/>
          </a:bodyPr>
          <a:lstStyle/>
          <a:p>
            <a:r>
              <a:rPr lang="en-US" dirty="0"/>
              <a:t>See next slides/teacher page</a:t>
            </a:r>
          </a:p>
        </p:txBody>
      </p:sp>
    </p:spTree>
    <p:extLst>
      <p:ext uri="{BB962C8B-B14F-4D97-AF65-F5344CB8AC3E}">
        <p14:creationId xmlns:p14="http://schemas.microsoft.com/office/powerpoint/2010/main" val="169151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5AED-BF14-44A7-8289-7CBD3A73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535" y="655107"/>
            <a:ext cx="8911687" cy="1280890"/>
          </a:xfrm>
        </p:spPr>
        <p:txBody>
          <a:bodyPr/>
          <a:lstStyle/>
          <a:p>
            <a:r>
              <a:rPr lang="en-US" b="1" dirty="0"/>
              <a:t>Read Sources 1 and 2--Discuss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09969-1BCD-4AAF-B05F-B6B9D65CE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841" y="2133600"/>
            <a:ext cx="10047771" cy="3777622"/>
          </a:xfrm>
        </p:spPr>
        <p:txBody>
          <a:bodyPr>
            <a:noAutofit/>
          </a:bodyPr>
          <a:lstStyle/>
          <a:p>
            <a:r>
              <a:rPr lang="en-US" sz="3200" b="1" dirty="0"/>
              <a:t>Is Gotham/The Joker reminiscent of a post-9/11 world?  Is director Christopher Nolan capturing a “modern anxiety” in this film?  How so?  Or not? Is he being exploitive?</a:t>
            </a:r>
          </a:p>
          <a:p>
            <a:r>
              <a:rPr lang="en-US" sz="3200" b="1" dirty="0"/>
              <a:t>Do these sources change your mind about </a:t>
            </a:r>
            <a:r>
              <a:rPr lang="en-US" sz="3200" b="1" i="1" dirty="0"/>
              <a:t>The Dark Knight</a:t>
            </a:r>
            <a:r>
              <a:rPr lang="en-US" sz="3200" b="1" dirty="0"/>
              <a:t> as neo-noir?</a:t>
            </a:r>
          </a:p>
          <a:p>
            <a:r>
              <a:rPr lang="en-US" sz="3200" b="1" dirty="0"/>
              <a:t>What was something from one of the sources that seemed far-fetched to you?</a:t>
            </a:r>
          </a:p>
        </p:txBody>
      </p:sp>
    </p:spTree>
    <p:extLst>
      <p:ext uri="{BB962C8B-B14F-4D97-AF65-F5344CB8AC3E}">
        <p14:creationId xmlns:p14="http://schemas.microsoft.com/office/powerpoint/2010/main" val="2682601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40B4-31B5-466A-B8FA-75D7C66E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Watch </a:t>
            </a:r>
            <a:r>
              <a:rPr lang="en-US" b="1" i="1" dirty="0"/>
              <a:t>The</a:t>
            </a:r>
            <a:r>
              <a:rPr lang="en-US" b="1" dirty="0"/>
              <a:t> </a:t>
            </a:r>
            <a:r>
              <a:rPr lang="en-US" b="1" i="1" dirty="0"/>
              <a:t>Dark Knight Rises </a:t>
            </a:r>
            <a:r>
              <a:rPr lang="en-US" b="1" dirty="0"/>
              <a:t>clips, then read Sources 3 and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A9C12-FD10-4BFF-9DDE-37C1542CE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900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815</TotalTime>
  <Words>424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The Dark Knight</vt:lpstr>
      <vt:lpstr>PowerPoint Presentation</vt:lpstr>
      <vt:lpstr>DISCUSS</vt:lpstr>
      <vt:lpstr>Log Response 1</vt:lpstr>
      <vt:lpstr>Select a video option to view.</vt:lpstr>
      <vt:lpstr>Final Log Response-Select 1</vt:lpstr>
      <vt:lpstr>Extra exploration, if there’s time…</vt:lpstr>
      <vt:lpstr>Read Sources 1 and 2--Discuss</vt:lpstr>
      <vt:lpstr>Watch The Dark Knight Rises clips, then read Sources 3 and 4</vt:lpstr>
      <vt:lpstr>DISCUSS Sources 3 and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Dark Knight</dc:title>
  <dc:creator>COLLEEN REMAR</dc:creator>
  <cp:lastModifiedBy>REMAR, COLLEEN</cp:lastModifiedBy>
  <cp:revision>20</cp:revision>
  <dcterms:created xsi:type="dcterms:W3CDTF">2018-04-06T10:52:34Z</dcterms:created>
  <dcterms:modified xsi:type="dcterms:W3CDTF">2020-01-17T17:31:55Z</dcterms:modified>
</cp:coreProperties>
</file>